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21" r:id="rId4"/>
    <p:sldId id="522" r:id="rId5"/>
    <p:sldId id="523" r:id="rId6"/>
    <p:sldId id="524" r:id="rId7"/>
    <p:sldId id="525" r:id="rId8"/>
    <p:sldId id="526" r:id="rId9"/>
    <p:sldId id="527" r:id="rId10"/>
    <p:sldId id="528" r:id="rId11"/>
    <p:sldId id="529" r:id="rId12"/>
    <p:sldId id="530" r:id="rId13"/>
    <p:sldId id="532" r:id="rId14"/>
    <p:sldId id="531" r:id="rId15"/>
    <p:sldId id="520" r:id="rId16"/>
    <p:sldId id="677" r:id="rId17"/>
    <p:sldId id="673" r:id="rId18"/>
    <p:sldId id="674" r:id="rId19"/>
    <p:sldId id="675" r:id="rId20"/>
    <p:sldId id="477" r:id="rId21"/>
    <p:sldId id="399" r:id="rId22"/>
    <p:sldId id="409" r:id="rId23"/>
    <p:sldId id="481" r:id="rId24"/>
    <p:sldId id="482" r:id="rId25"/>
    <p:sldId id="5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68" d="100"/>
          <a:sy n="68" d="100"/>
        </p:scale>
        <p:origin x="110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2.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91404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218112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39665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X-CSRF Token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A CSRF Token is a secret, unique and unpredictable value a server-side application generates in order to protect CSRF vulnerable resources.</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rPr>
              <a:t>The tokens are generated and submitted by the server-side application in a subsequent HTTP request made by the client.</a:t>
            </a:r>
            <a:endParaRPr kumimoji="0" lang="en-US" sz="1800" u="none" strike="noStrike" kern="1200" cap="none" spc="0" normalizeH="0" baseline="0" noProof="0" dirty="0">
              <a:ln>
                <a:noFill/>
              </a:ln>
              <a:solidFill>
                <a:srgbClr val="202124"/>
              </a:solidFill>
              <a:uLnTx/>
              <a:uFillTx/>
              <a:ea typeface="+mn-ea"/>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r>
              <a:rPr lang="en-US" i="0" dirty="0">
                <a:solidFill>
                  <a:srgbClr val="202124"/>
                </a:solidFill>
                <a:effectLst/>
                <a:cs typeface="Calibri" panose="020F0502020204030204" pitchFamily="34" charset="0"/>
              </a:rPr>
              <a:t>Steps to Get the x-</a:t>
            </a:r>
            <a:r>
              <a:rPr lang="en-US" i="0" dirty="0" err="1">
                <a:solidFill>
                  <a:srgbClr val="202124"/>
                </a:solidFill>
                <a:effectLst/>
                <a:cs typeface="Calibri" panose="020F0502020204030204" pitchFamily="34" charset="0"/>
              </a:rPr>
              <a:t>csrf</a:t>
            </a:r>
            <a:r>
              <a:rPr lang="en-US" i="0" dirty="0">
                <a:solidFill>
                  <a:srgbClr val="202124"/>
                </a:solidFill>
                <a:effectLst/>
                <a:cs typeface="Calibri" panose="020F0502020204030204" pitchFamily="34" charset="0"/>
              </a:rPr>
              <a:t> token.</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To </a:t>
            </a:r>
            <a:r>
              <a:rPr lang="en-US" dirty="0">
                <a:solidFill>
                  <a:srgbClr val="202124"/>
                </a:solidFill>
                <a:cs typeface="Calibri" panose="020F0502020204030204" pitchFamily="34" charset="0"/>
              </a:rPr>
              <a:t>get the x-</a:t>
            </a:r>
            <a:r>
              <a:rPr lang="en-US" dirty="0" err="1">
                <a:solidFill>
                  <a:srgbClr val="202124"/>
                </a:solidFill>
                <a:cs typeface="Calibri" panose="020F0502020204030204" pitchFamily="34" charset="0"/>
              </a:rPr>
              <a:t>csrf</a:t>
            </a:r>
            <a:r>
              <a:rPr lang="en-US" dirty="0">
                <a:solidFill>
                  <a:srgbClr val="202124"/>
                </a:solidFill>
                <a:cs typeface="Calibri" panose="020F0502020204030204" pitchFamily="34" charset="0"/>
              </a:rPr>
              <a:t> token we need to pass the value of </a:t>
            </a:r>
            <a:r>
              <a:rPr lang="en-US" b="1" dirty="0">
                <a:solidFill>
                  <a:srgbClr val="202124"/>
                </a:solidFill>
                <a:cs typeface="Calibri" panose="020F0502020204030204" pitchFamily="34" charset="0"/>
              </a:rPr>
              <a:t>x-</a:t>
            </a:r>
            <a:r>
              <a:rPr lang="en-US" b="1" dirty="0" err="1">
                <a:solidFill>
                  <a:srgbClr val="202124"/>
                </a:solidFill>
                <a:cs typeface="Calibri" panose="020F0502020204030204" pitchFamily="34" charset="0"/>
              </a:rPr>
              <a:t>csrf</a:t>
            </a:r>
            <a:r>
              <a:rPr lang="en-US" b="1" dirty="0">
                <a:solidFill>
                  <a:srgbClr val="202124"/>
                </a:solidFill>
                <a:cs typeface="Calibri" panose="020F0502020204030204" pitchFamily="34" charset="0"/>
              </a:rPr>
              <a:t> token</a:t>
            </a:r>
            <a:r>
              <a:rPr lang="en-US" dirty="0">
                <a:solidFill>
                  <a:srgbClr val="202124"/>
                </a:solidFill>
                <a:cs typeface="Calibri" panose="020F0502020204030204" pitchFamily="34" charset="0"/>
              </a:rPr>
              <a:t> as </a:t>
            </a:r>
            <a:r>
              <a:rPr lang="en-US" b="1" dirty="0">
                <a:solidFill>
                  <a:srgbClr val="202124"/>
                </a:solidFill>
                <a:cs typeface="Calibri" panose="020F0502020204030204" pitchFamily="34" charset="0"/>
              </a:rPr>
              <a:t>fetch</a:t>
            </a:r>
            <a:r>
              <a:rPr lang="en-US" dirty="0">
                <a:solidFill>
                  <a:srgbClr val="202124"/>
                </a:solidFill>
                <a:cs typeface="Calibri" panose="020F0502020204030204" pitchFamily="34" charset="0"/>
              </a:rPr>
              <a:t> with the GET call.</a:t>
            </a:r>
          </a:p>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lang="en-US" i="0" dirty="0">
                <a:solidFill>
                  <a:srgbClr val="202124"/>
                </a:solidFill>
                <a:effectLst/>
                <a:cs typeface="Calibri" panose="020F0502020204030204" pitchFamily="34" charset="0"/>
              </a:rPr>
              <a:t>After ex</a:t>
            </a:r>
            <a:r>
              <a:rPr lang="en-US" dirty="0">
                <a:solidFill>
                  <a:srgbClr val="202124"/>
                </a:solidFill>
                <a:cs typeface="Calibri" panose="020F0502020204030204" pitchFamily="34" charset="0"/>
              </a:rPr>
              <a:t>ecuting the get call we will find the token in the </a:t>
            </a:r>
            <a:r>
              <a:rPr lang="en-US" b="1" dirty="0">
                <a:solidFill>
                  <a:srgbClr val="202124"/>
                </a:solidFill>
                <a:cs typeface="Calibri" panose="020F0502020204030204" pitchFamily="34" charset="0"/>
              </a:rPr>
              <a:t>Header </a:t>
            </a:r>
            <a:r>
              <a:rPr lang="en-US" dirty="0">
                <a:solidFill>
                  <a:srgbClr val="202124"/>
                </a:solidFill>
                <a:cs typeface="Calibri" panose="020F0502020204030204" pitchFamily="34" charset="0"/>
              </a:rPr>
              <a:t>Section of the </a:t>
            </a:r>
            <a:r>
              <a:rPr lang="en-US" b="1" dirty="0">
                <a:solidFill>
                  <a:srgbClr val="202124"/>
                </a:solidFill>
                <a:cs typeface="Calibri" panose="020F0502020204030204" pitchFamily="34" charset="0"/>
              </a:rPr>
              <a:t>Response.</a:t>
            </a:r>
            <a:endParaRPr lang="en-US" b="1" i="0" dirty="0">
              <a:solidFill>
                <a:srgbClr val="202124"/>
              </a:solidFill>
              <a:effectLst/>
              <a:cs typeface="Calibri" panose="020F050202020403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1800" i="0" u="none" strike="noStrike" kern="1200" cap="none" spc="0" normalizeH="0" baseline="0" noProof="0" dirty="0">
              <a:ln>
                <a:noFill/>
              </a:ln>
              <a:effectLst/>
              <a:uLnTx/>
              <a:uFillTx/>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06350E5-10C4-41E5-B5DC-7C36753519DE}"/>
              </a:ext>
            </a:extLst>
          </p:cNvPr>
          <p:cNvPicPr>
            <a:picLocks noChangeAspect="1"/>
          </p:cNvPicPr>
          <p:nvPr/>
        </p:nvPicPr>
        <p:blipFill>
          <a:blip r:embed="rId3"/>
          <a:stretch>
            <a:fillRect/>
          </a:stretch>
        </p:blipFill>
        <p:spPr>
          <a:xfrm>
            <a:off x="643904" y="2795733"/>
            <a:ext cx="5840024" cy="2145953"/>
          </a:xfrm>
          <a:prstGeom prst="rect">
            <a:avLst/>
          </a:prstGeom>
        </p:spPr>
      </p:pic>
      <p:sp>
        <p:nvSpPr>
          <p:cNvPr id="5" name="TextBox 4">
            <a:extLst>
              <a:ext uri="{FF2B5EF4-FFF2-40B4-BE49-F238E27FC236}">
                <a16:creationId xmlns:a16="http://schemas.microsoft.com/office/drawing/2014/main" id="{B0F7B041-418F-4781-9E24-8FB0A98DA7F0}"/>
              </a:ext>
            </a:extLst>
          </p:cNvPr>
          <p:cNvSpPr txBox="1"/>
          <p:nvPr/>
        </p:nvSpPr>
        <p:spPr>
          <a:xfrm>
            <a:off x="261764" y="4941686"/>
            <a:ext cx="7471064" cy="369332"/>
          </a:xfrm>
          <a:prstGeom prst="rect">
            <a:avLst/>
          </a:prstGeom>
          <a:noFill/>
        </p:spPr>
        <p:txBody>
          <a:bodyPr wrap="square" rtlCol="0">
            <a:spAutoFit/>
          </a:bodyPr>
          <a:lstStyle/>
          <a:p>
            <a:r>
              <a:rPr lang="en-US" dirty="0"/>
              <a:t>- In POST call we need to pass this value of x-</a:t>
            </a:r>
            <a:r>
              <a:rPr lang="en-US" dirty="0" err="1"/>
              <a:t>csrf</a:t>
            </a:r>
            <a:r>
              <a:rPr lang="en-US" dirty="0"/>
              <a:t> token in the header section.</a:t>
            </a:r>
          </a:p>
        </p:txBody>
      </p:sp>
      <p:pic>
        <p:nvPicPr>
          <p:cNvPr id="7" name="Picture 6">
            <a:extLst>
              <a:ext uri="{FF2B5EF4-FFF2-40B4-BE49-F238E27FC236}">
                <a16:creationId xmlns:a16="http://schemas.microsoft.com/office/drawing/2014/main" id="{E5B98DA5-5EDA-4292-B2CA-6F204039D59F}"/>
              </a:ext>
            </a:extLst>
          </p:cNvPr>
          <p:cNvPicPr>
            <a:picLocks noChangeAspect="1"/>
          </p:cNvPicPr>
          <p:nvPr/>
        </p:nvPicPr>
        <p:blipFill>
          <a:blip r:embed="rId4"/>
          <a:stretch>
            <a:fillRect/>
          </a:stretch>
        </p:blipFill>
        <p:spPr>
          <a:xfrm>
            <a:off x="1245883" y="5369696"/>
            <a:ext cx="5774372" cy="1320673"/>
          </a:xfrm>
          <a:prstGeom prst="rect">
            <a:avLst/>
          </a:prstGeom>
        </p:spPr>
      </p:pic>
    </p:spTree>
    <p:extLst>
      <p:ext uri="{BB962C8B-B14F-4D97-AF65-F5344CB8AC3E}">
        <p14:creationId xmlns:p14="http://schemas.microsoft.com/office/powerpoint/2010/main" val="3665951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Set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Set in the Entity Type Section by following the steps used to create Product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and Get Entity Set for of them in the same way as we have created for the Product Set.</a:t>
            </a:r>
          </a:p>
          <a:p>
            <a:endParaRPr lang="en-US" dirty="0"/>
          </a:p>
          <a:p>
            <a:r>
              <a:rPr lang="en-US" dirty="0"/>
              <a:t>Code to Create Supplier Set Get Entity</a:t>
            </a:r>
          </a:p>
          <a:p>
            <a:r>
              <a:rPr lang="en-US" dirty="0"/>
              <a:t>SupplierSetGetEntity</a:t>
            </a:r>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82155"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50707" y="293748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70548" y="361040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70548" y="3242302"/>
            <a:ext cx="2531431" cy="369332"/>
          </a:xfrm>
          <a:prstGeom prst="rect">
            <a:avLst/>
          </a:prstGeom>
          <a:noFill/>
        </p:spPr>
        <p:txBody>
          <a:bodyPr wrap="square" rtlCol="0">
            <a:spAutoFit/>
          </a:bodyPr>
          <a:lstStyle/>
          <a:p>
            <a:r>
              <a:rPr lang="en-US" dirty="0"/>
              <a:t>1            relation        1</a:t>
            </a:r>
          </a:p>
        </p:txBody>
      </p:sp>
      <p:sp>
        <p:nvSpPr>
          <p:cNvPr id="13" name="Rectangle 12">
            <a:extLst>
              <a:ext uri="{FF2B5EF4-FFF2-40B4-BE49-F238E27FC236}">
                <a16:creationId xmlns:a16="http://schemas.microsoft.com/office/drawing/2014/main" id="{A843E976-570C-4AF9-8215-123CA952C5A2}"/>
              </a:ext>
            </a:extLst>
          </p:cNvPr>
          <p:cNvSpPr/>
          <p:nvPr/>
        </p:nvSpPr>
        <p:spPr>
          <a:xfrm>
            <a:off x="2602954" y="4081497"/>
            <a:ext cx="1008148" cy="5382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923330"/>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t>SUPPLIER_GET_ENTITY</a:t>
            </a:r>
          </a:p>
        </p:txBody>
      </p:sp>
    </p:spTree>
    <p:extLst>
      <p:ext uri="{BB962C8B-B14F-4D97-AF65-F5344CB8AC3E}">
        <p14:creationId xmlns:p14="http://schemas.microsoft.com/office/powerpoint/2010/main" val="2212625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funciton_import</a:t>
            </a:r>
          </a:p>
        </p:txBody>
      </p:sp>
    </p:spTree>
    <p:extLst>
      <p:ext uri="{BB962C8B-B14F-4D97-AF65-F5344CB8AC3E}">
        <p14:creationId xmlns:p14="http://schemas.microsoft.com/office/powerpoint/2010/main" val="1785156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3416320"/>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 Create Method for the Product Set</a:t>
            </a:r>
          </a:p>
          <a:p>
            <a:pPr marL="285750" indent="-285750">
              <a:buFont typeface="Arial" panose="020B0604020202020204" pitchFamily="34" charset="0"/>
              <a:buChar char="•"/>
            </a:pPr>
            <a:r>
              <a:rPr lang="it-IT" dirty="0">
                <a:solidFill>
                  <a:srgbClr val="242424"/>
                </a:solidFill>
              </a:rPr>
              <a:t>Testing the Create Method in the SAP Gatway Client</a:t>
            </a:r>
          </a:p>
          <a:p>
            <a:pPr marL="285750" indent="-285750">
              <a:buFont typeface="Arial" panose="020B0604020202020204" pitchFamily="34" charset="0"/>
              <a:buChar char="•"/>
            </a:pPr>
            <a:r>
              <a:rPr lang="it-IT" dirty="0">
                <a:solidFill>
                  <a:srgbClr val="242424"/>
                </a:solidFill>
              </a:rPr>
              <a:t>Implementing the Update and Delete Methods.</a:t>
            </a:r>
          </a:p>
          <a:p>
            <a:pPr marL="285750" indent="-285750">
              <a:buFont typeface="Arial" panose="020B0604020202020204" pitchFamily="34" charset="0"/>
              <a:buChar char="•"/>
            </a:pPr>
            <a:r>
              <a:rPr lang="it-IT" dirty="0">
                <a:solidFill>
                  <a:srgbClr val="242424"/>
                </a:solidFill>
              </a:rPr>
              <a:t>Introduction to the Postman Tool</a:t>
            </a:r>
          </a:p>
          <a:p>
            <a:pPr marL="285750" indent="-285750">
              <a:buFont typeface="Arial" panose="020B0604020202020204" pitchFamily="34" charset="0"/>
              <a:buChar char="•"/>
            </a:pPr>
            <a:r>
              <a:rPr lang="it-IT" dirty="0">
                <a:solidFill>
                  <a:srgbClr val="242424"/>
                </a:solidFill>
              </a:rPr>
              <a:t>Understanding how to test Odata Api’s using Postman</a:t>
            </a:r>
          </a:p>
          <a:p>
            <a:pPr marL="285750" indent="-285750">
              <a:buFont typeface="Arial" panose="020B0604020202020204" pitchFamily="34" charset="0"/>
              <a:buChar char="•"/>
            </a:pPr>
            <a:r>
              <a:rPr lang="it-IT" dirty="0">
                <a:solidFill>
                  <a:srgbClr val="242424"/>
                </a:solidFill>
              </a:rPr>
              <a:t>Introduction to X-CSRF token</a:t>
            </a:r>
          </a:p>
          <a:p>
            <a:pPr marL="285750" indent="-285750">
              <a:buFont typeface="Arial" panose="020B0604020202020204" pitchFamily="34" charset="0"/>
              <a:buChar char="•"/>
            </a:pPr>
            <a:r>
              <a:rPr lang="it-IT" dirty="0">
                <a:solidFill>
                  <a:srgbClr val="242424"/>
                </a:solidFill>
              </a:rPr>
              <a:t>Creating Supplier Entity</a:t>
            </a:r>
          </a:p>
          <a:p>
            <a:pPr marL="285750" indent="-285750">
              <a:buFont typeface="Arial" panose="020B0604020202020204" pitchFamily="34" charset="0"/>
              <a:buChar char="•"/>
            </a:pPr>
            <a:r>
              <a:rPr lang="it-IT" dirty="0">
                <a:solidFill>
                  <a:srgbClr val="242424"/>
                </a:solidFill>
              </a:rPr>
              <a:t>Introduction to Association in Odata</a:t>
            </a:r>
          </a:p>
          <a:p>
            <a:pPr marL="285750" indent="-285750">
              <a:buFont typeface="Arial" panose="020B0604020202020204" pitchFamily="34" charset="0"/>
              <a:buChar char="•"/>
            </a:pPr>
            <a:r>
              <a:rPr lang="it-IT" dirty="0">
                <a:solidFill>
                  <a:srgbClr val="242424"/>
                </a:solidFill>
              </a:rPr>
              <a:t>Creating OrderItem Entity</a:t>
            </a:r>
          </a:p>
          <a:p>
            <a:pPr marL="285750" indent="-285750">
              <a:buFont typeface="Arial" panose="020B0604020202020204" pitchFamily="34" charset="0"/>
              <a:buChar char="•"/>
            </a:pPr>
            <a:r>
              <a:rPr lang="it-IT" dirty="0">
                <a:solidFill>
                  <a:srgbClr val="242424"/>
                </a:solidFill>
              </a:rPr>
              <a:t>Creating Association in Odata</a:t>
            </a:r>
          </a:p>
          <a:p>
            <a:pPr marL="285750" indent="-285750">
              <a:buFont typeface="Arial" panose="020B0604020202020204" pitchFamily="34" charset="0"/>
              <a:buChar char="•"/>
            </a:pPr>
            <a:r>
              <a:rPr lang="it-IT" dirty="0">
                <a:solidFill>
                  <a:srgbClr val="242424"/>
                </a:solidFill>
              </a:rPr>
              <a:t>Function Import</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96065" y="31502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1875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Building </a:t>
            </a:r>
            <a:r>
              <a:rPr lang="en-IN" sz="3600" dirty="0">
                <a:solidFill>
                  <a:prstClr val="black"/>
                </a:solidFill>
                <a:latin typeface="Cooper Black" panose="0208090404030B020404" pitchFamily="18" charset="0"/>
                <a:ea typeface="+mn-ea"/>
                <a:cs typeface="+mn-cs"/>
              </a:rPr>
              <a:t>Create</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Entity</a:t>
            </a:r>
            <a:r>
              <a:rPr lang="en-IN" sz="3600" dirty="0">
                <a:solidFill>
                  <a:prstClr val="black"/>
                </a:solidFill>
                <a:latin typeface="Cooper Black" panose="0208090404030B020404" pitchFamily="18" charset="0"/>
                <a:ea typeface="+mn-ea"/>
                <a:cs typeface="+mn-cs"/>
              </a:rPr>
              <a:t>(POST)</a:t>
            </a:r>
            <a:r>
              <a:rPr kumimoji="0" lang="en-IN"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Go to DPC Extension of over service and redefine the method  PRODUCTSET_CREATE_ENTITY </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4F6FB20-C82E-4F1B-B70B-0C5F36FBF94B}"/>
              </a:ext>
            </a:extLst>
          </p:cNvPr>
          <p:cNvPicPr>
            <a:picLocks noChangeAspect="1"/>
          </p:cNvPicPr>
          <p:nvPr/>
        </p:nvPicPr>
        <p:blipFill>
          <a:blip r:embed="rId3"/>
          <a:stretch>
            <a:fillRect/>
          </a:stretch>
        </p:blipFill>
        <p:spPr>
          <a:xfrm>
            <a:off x="261764" y="1634435"/>
            <a:ext cx="4615413" cy="4013600"/>
          </a:xfrm>
          <a:prstGeom prst="rect">
            <a:avLst/>
          </a:prstGeom>
        </p:spPr>
      </p:pic>
      <p:pic>
        <p:nvPicPr>
          <p:cNvPr id="7" name="Picture 6">
            <a:extLst>
              <a:ext uri="{FF2B5EF4-FFF2-40B4-BE49-F238E27FC236}">
                <a16:creationId xmlns:a16="http://schemas.microsoft.com/office/drawing/2014/main" id="{40DA8942-661F-46ED-BA50-3EC409BCFCD7}"/>
              </a:ext>
            </a:extLst>
          </p:cNvPr>
          <p:cNvPicPr>
            <a:picLocks noChangeAspect="1"/>
          </p:cNvPicPr>
          <p:nvPr/>
        </p:nvPicPr>
        <p:blipFill>
          <a:blip r:embed="rId4"/>
          <a:stretch>
            <a:fillRect/>
          </a:stretch>
        </p:blipFill>
        <p:spPr>
          <a:xfrm>
            <a:off x="6640408" y="1634435"/>
            <a:ext cx="5289827" cy="4027247"/>
          </a:xfrm>
          <a:prstGeom prst="rect">
            <a:avLst/>
          </a:prstGeom>
        </p:spPr>
      </p:pic>
      <p:sp>
        <p:nvSpPr>
          <p:cNvPr id="3" name="Arrow: Right 2">
            <a:extLst>
              <a:ext uri="{FF2B5EF4-FFF2-40B4-BE49-F238E27FC236}">
                <a16:creationId xmlns:a16="http://schemas.microsoft.com/office/drawing/2014/main" id="{3909DDF9-B92D-4B24-AB05-24758CD14CC7}"/>
              </a:ext>
            </a:extLst>
          </p:cNvPr>
          <p:cNvSpPr/>
          <p:nvPr/>
        </p:nvSpPr>
        <p:spPr>
          <a:xfrm>
            <a:off x="4992094" y="3512127"/>
            <a:ext cx="150668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394AF-30B0-4476-B1B5-3FEF035E3B6E}"/>
              </a:ext>
            </a:extLst>
          </p:cNvPr>
          <p:cNvSpPr txBox="1"/>
          <p:nvPr/>
        </p:nvSpPr>
        <p:spPr>
          <a:xfrm>
            <a:off x="384464" y="6068291"/>
            <a:ext cx="3803072" cy="369332"/>
          </a:xfrm>
          <a:prstGeom prst="rect">
            <a:avLst/>
          </a:prstGeom>
          <a:noFill/>
        </p:spPr>
        <p:txBody>
          <a:bodyPr wrap="square" rtlCol="0">
            <a:spAutoFit/>
          </a:bodyPr>
          <a:lstStyle/>
          <a:p>
            <a:r>
              <a:rPr lang="en-US" dirty="0"/>
              <a:t>Code: CreateProductEntity</a:t>
            </a:r>
          </a:p>
        </p:txBody>
      </p:sp>
    </p:spTree>
    <p:extLst>
      <p:ext uri="{BB962C8B-B14F-4D97-AF65-F5344CB8AC3E}">
        <p14:creationId xmlns:p14="http://schemas.microsoft.com/office/powerpoint/2010/main" val="2553090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Testing Create Method at Sap Gateway client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Step:1</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2BF6E93-6467-4D37-8AF4-5B167D994FD6}"/>
              </a:ext>
            </a:extLst>
          </p:cNvPr>
          <p:cNvPicPr>
            <a:picLocks noChangeAspect="1"/>
          </p:cNvPicPr>
          <p:nvPr/>
        </p:nvPicPr>
        <p:blipFill>
          <a:blip r:embed="rId3"/>
          <a:stretch>
            <a:fillRect/>
          </a:stretch>
        </p:blipFill>
        <p:spPr>
          <a:xfrm>
            <a:off x="261763" y="1967130"/>
            <a:ext cx="5150745" cy="3353015"/>
          </a:xfrm>
          <a:prstGeom prst="rect">
            <a:avLst/>
          </a:prstGeom>
        </p:spPr>
      </p:pic>
      <p:pic>
        <p:nvPicPr>
          <p:cNvPr id="7" name="Picture 6">
            <a:extLst>
              <a:ext uri="{FF2B5EF4-FFF2-40B4-BE49-F238E27FC236}">
                <a16:creationId xmlns:a16="http://schemas.microsoft.com/office/drawing/2014/main" id="{A1A99DFA-D60D-4C7D-A426-8D3EEEF31869}"/>
              </a:ext>
            </a:extLst>
          </p:cNvPr>
          <p:cNvPicPr>
            <a:picLocks noChangeAspect="1"/>
          </p:cNvPicPr>
          <p:nvPr/>
        </p:nvPicPr>
        <p:blipFill>
          <a:blip r:embed="rId4"/>
          <a:stretch>
            <a:fillRect/>
          </a:stretch>
        </p:blipFill>
        <p:spPr>
          <a:xfrm>
            <a:off x="6636331" y="1967129"/>
            <a:ext cx="5284677" cy="3353015"/>
          </a:xfrm>
          <a:prstGeom prst="rect">
            <a:avLst/>
          </a:prstGeom>
        </p:spPr>
      </p:pic>
      <p:sp>
        <p:nvSpPr>
          <p:cNvPr id="3" name="Arrow: Right 2">
            <a:extLst>
              <a:ext uri="{FF2B5EF4-FFF2-40B4-BE49-F238E27FC236}">
                <a16:creationId xmlns:a16="http://schemas.microsoft.com/office/drawing/2014/main" id="{C1374CE9-0B53-4F2E-9A2B-634268F8FBDD}"/>
              </a:ext>
            </a:extLst>
          </p:cNvPr>
          <p:cNvSpPr/>
          <p:nvPr/>
        </p:nvSpPr>
        <p:spPr>
          <a:xfrm>
            <a:off x="5551633" y="3371850"/>
            <a:ext cx="945572"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44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1964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b="1" dirty="0">
                <a:solidFill>
                  <a:prstClr val="black"/>
                </a:solidFill>
                <a:latin typeface="Calibri" panose="020F0502020204030204"/>
              </a:rPr>
              <a:t>Step:2</a:t>
            </a:r>
            <a:r>
              <a:rPr lang="en-US" dirty="0">
                <a:solidFill>
                  <a:prstClr val="black"/>
                </a:solidFill>
                <a:latin typeface="Calibri" panose="020F0502020204030204"/>
              </a:rPr>
              <a:t> Go to sap service maintance(tcode- </a:t>
            </a:r>
            <a:r>
              <a:rPr lang="en-US" b="1" dirty="0">
                <a:solidFill>
                  <a:prstClr val="black"/>
                </a:solidFill>
                <a:latin typeface="Calibri" panose="020F0502020204030204"/>
              </a:rPr>
              <a:t>/iwfnd/maint_service</a:t>
            </a:r>
            <a:r>
              <a:rPr lang="en-US" dirty="0">
                <a:solidFill>
                  <a:prstClr val="black"/>
                </a:solidFill>
                <a:latin typeface="Calibri" panose="020F0502020204030204"/>
              </a:rPr>
              <a:t>) and search for the service and then select the service and click on the sap gateway client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0CCECD6-2B2B-4317-A199-54782F18F657}"/>
              </a:ext>
            </a:extLst>
          </p:cNvPr>
          <p:cNvPicPr>
            <a:picLocks noChangeAspect="1"/>
          </p:cNvPicPr>
          <p:nvPr/>
        </p:nvPicPr>
        <p:blipFill>
          <a:blip r:embed="rId3"/>
          <a:stretch>
            <a:fillRect/>
          </a:stretch>
        </p:blipFill>
        <p:spPr>
          <a:xfrm>
            <a:off x="261764" y="2014293"/>
            <a:ext cx="5632481" cy="4064617"/>
          </a:xfrm>
          <a:prstGeom prst="rect">
            <a:avLst/>
          </a:prstGeom>
        </p:spPr>
      </p:pic>
      <p:pic>
        <p:nvPicPr>
          <p:cNvPr id="7" name="Picture 6">
            <a:extLst>
              <a:ext uri="{FF2B5EF4-FFF2-40B4-BE49-F238E27FC236}">
                <a16:creationId xmlns:a16="http://schemas.microsoft.com/office/drawing/2014/main" id="{E7315C22-07EB-421E-8C75-D990FC0F50FF}"/>
              </a:ext>
            </a:extLst>
          </p:cNvPr>
          <p:cNvPicPr>
            <a:picLocks noChangeAspect="1"/>
          </p:cNvPicPr>
          <p:nvPr/>
        </p:nvPicPr>
        <p:blipFill>
          <a:blip r:embed="rId4"/>
          <a:stretch>
            <a:fillRect/>
          </a:stretch>
        </p:blipFill>
        <p:spPr>
          <a:xfrm>
            <a:off x="7669127" y="2014293"/>
            <a:ext cx="4261109" cy="4396841"/>
          </a:xfrm>
          <a:prstGeom prst="rect">
            <a:avLst/>
          </a:prstGeom>
        </p:spPr>
      </p:pic>
      <p:sp>
        <p:nvSpPr>
          <p:cNvPr id="3" name="Arrow: Right 2">
            <a:extLst>
              <a:ext uri="{FF2B5EF4-FFF2-40B4-BE49-F238E27FC236}">
                <a16:creationId xmlns:a16="http://schemas.microsoft.com/office/drawing/2014/main" id="{703FA2C6-756C-42A1-8B1E-D3D03132F1C2}"/>
              </a:ext>
            </a:extLst>
          </p:cNvPr>
          <p:cNvSpPr/>
          <p:nvPr/>
        </p:nvSpPr>
        <p:spPr>
          <a:xfrm>
            <a:off x="6061136" y="3709555"/>
            <a:ext cx="1406236" cy="405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39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11330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b="1" dirty="0">
                <a:solidFill>
                  <a:prstClr val="black"/>
                </a:solidFill>
                <a:latin typeface="Calibri" panose="020F0502020204030204"/>
              </a:rPr>
              <a:t>Step:3</a:t>
            </a:r>
            <a:r>
              <a:rPr lang="en-US" dirty="0">
                <a:solidFill>
                  <a:prstClr val="black"/>
                </a:solidFill>
                <a:latin typeface="Calibri" panose="020F0502020204030204"/>
              </a:rPr>
              <a:t> Perform a getEntity in the Product set to get the payload to post (</a:t>
            </a:r>
            <a:r>
              <a:rPr lang="en-US" b="1" dirty="0">
                <a:solidFill>
                  <a:prstClr val="black"/>
                </a:solidFill>
                <a:latin typeface="Calibri" panose="020F0502020204030204"/>
              </a:rPr>
              <a:t>/sap/opu/odata/sap/Z_FIRST_SRV/ProductSet('HT-1000')?$format=json</a:t>
            </a:r>
            <a:r>
              <a:rPr lang="en-US" dirty="0">
                <a:solidFill>
                  <a:prstClr val="black"/>
                </a:solidFill>
                <a:latin typeface="Calibri" panose="020F0502020204030204"/>
              </a:rPr>
              <a:t>) and then clean the data and modify the payload as new.</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5707A2D-46DA-4C97-AA59-827D8C00992B}"/>
              </a:ext>
            </a:extLst>
          </p:cNvPr>
          <p:cNvPicPr>
            <a:picLocks noChangeAspect="1"/>
          </p:cNvPicPr>
          <p:nvPr/>
        </p:nvPicPr>
        <p:blipFill>
          <a:blip r:embed="rId3"/>
          <a:stretch>
            <a:fillRect/>
          </a:stretch>
        </p:blipFill>
        <p:spPr>
          <a:xfrm>
            <a:off x="261764" y="2057016"/>
            <a:ext cx="5315773" cy="3824238"/>
          </a:xfrm>
          <a:prstGeom prst="rect">
            <a:avLst/>
          </a:prstGeom>
        </p:spPr>
      </p:pic>
      <p:pic>
        <p:nvPicPr>
          <p:cNvPr id="7" name="Picture 2">
            <a:extLst>
              <a:ext uri="{FF2B5EF4-FFF2-40B4-BE49-F238E27FC236}">
                <a16:creationId xmlns:a16="http://schemas.microsoft.com/office/drawing/2014/main" id="{9D213D4A-6D41-4AEC-BA1C-6B9B03B60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782" y="2057016"/>
            <a:ext cx="4679454" cy="40178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9233CE9-FF84-4EF9-B1FD-7EBAEC295C06}"/>
              </a:ext>
            </a:extLst>
          </p:cNvPr>
          <p:cNvSpPr/>
          <p:nvPr/>
        </p:nvSpPr>
        <p:spPr>
          <a:xfrm>
            <a:off x="5668983" y="3782291"/>
            <a:ext cx="1506681"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5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795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Create Method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Step:4</a:t>
            </a:r>
            <a:r>
              <a:rPr lang="en-US" dirty="0">
                <a:solidFill>
                  <a:prstClr val="black"/>
                </a:solidFill>
                <a:latin typeface="Calibri" panose="020F0502020204030204"/>
              </a:rPr>
              <a:t> send the post request at (</a:t>
            </a:r>
            <a:r>
              <a:rPr lang="en-US" b="1" dirty="0">
                <a:solidFill>
                  <a:prstClr val="black"/>
                </a:solidFill>
                <a:latin typeface="Calibri" panose="020F0502020204030204"/>
              </a:rPr>
              <a:t>/sap/opu/odata/sap/Z_FIRST_SRV/ProductSet</a:t>
            </a:r>
            <a:r>
              <a:rPr lang="en-US" dirty="0">
                <a:solidFill>
                  <a:prstClr val="black"/>
                </a:solidFill>
                <a:latin typeface="Calibri" panose="020F0502020204030204"/>
              </a:rPr>
              <a: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90AEDAC-0761-44A7-981C-553FAA1910A1}"/>
              </a:ext>
            </a:extLst>
          </p:cNvPr>
          <p:cNvPicPr>
            <a:picLocks noChangeAspect="1"/>
          </p:cNvPicPr>
          <p:nvPr/>
        </p:nvPicPr>
        <p:blipFill>
          <a:blip r:embed="rId3"/>
          <a:stretch>
            <a:fillRect/>
          </a:stretch>
        </p:blipFill>
        <p:spPr>
          <a:xfrm>
            <a:off x="261764" y="1213961"/>
            <a:ext cx="11443855" cy="4621175"/>
          </a:xfrm>
          <a:prstGeom prst="rect">
            <a:avLst/>
          </a:prstGeom>
        </p:spPr>
      </p:pic>
    </p:spTree>
    <p:extLst>
      <p:ext uri="{BB962C8B-B14F-4D97-AF65-F5344CB8AC3E}">
        <p14:creationId xmlns:p14="http://schemas.microsoft.com/office/powerpoint/2010/main" val="25569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386446" cy="10580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Implementing DELETE and Update (PUT) method</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1246681"/>
            <a:ext cx="11161643" cy="369332"/>
          </a:xfrm>
          <a:prstGeom prst="rect">
            <a:avLst/>
          </a:prstGeom>
          <a:noFill/>
        </p:spPr>
        <p:txBody>
          <a:bodyPr wrap="square" rtlCol="0">
            <a:spAutoFit/>
          </a:bodyPr>
          <a:lstStyle/>
          <a:p>
            <a:r>
              <a:rPr lang="en-US" dirty="0">
                <a:solidFill>
                  <a:prstClr val="black"/>
                </a:solidFill>
                <a:latin typeface="Calibri" panose="020F0502020204030204"/>
              </a:rPr>
              <a:t>We can implement the delete and update method in the corresponding DPC extension classes. </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6EEE1AB-531A-47AC-AD27-BBE9C8DD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64" y="1787757"/>
            <a:ext cx="5235028" cy="42817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87772B4-AD23-44D5-A963-09DF88D3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377" y="1787757"/>
            <a:ext cx="5183029" cy="43388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B0E8A40-DDAB-4D55-963A-4475393920B9}"/>
              </a:ext>
            </a:extLst>
          </p:cNvPr>
          <p:cNvCxnSpPr/>
          <p:nvPr/>
        </p:nvCxnSpPr>
        <p:spPr>
          <a:xfrm>
            <a:off x="5922818" y="1734332"/>
            <a:ext cx="0" cy="4552168"/>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052E42-10B7-4998-B10C-1FE6A0C6699C}"/>
              </a:ext>
            </a:extLst>
          </p:cNvPr>
          <p:cNvSpPr txBox="1"/>
          <p:nvPr/>
        </p:nvSpPr>
        <p:spPr>
          <a:xfrm>
            <a:off x="261763" y="6126580"/>
            <a:ext cx="3156846" cy="369332"/>
          </a:xfrm>
          <a:prstGeom prst="rect">
            <a:avLst/>
          </a:prstGeom>
          <a:noFill/>
        </p:spPr>
        <p:txBody>
          <a:bodyPr wrap="square" rtlCol="0">
            <a:spAutoFit/>
          </a:bodyPr>
          <a:lstStyle/>
          <a:p>
            <a:r>
              <a:rPr lang="en-US" dirty="0"/>
              <a:t>Code: ProductSetDeleteEntity</a:t>
            </a:r>
          </a:p>
        </p:txBody>
      </p:sp>
      <p:sp>
        <p:nvSpPr>
          <p:cNvPr id="11" name="TextBox 10">
            <a:extLst>
              <a:ext uri="{FF2B5EF4-FFF2-40B4-BE49-F238E27FC236}">
                <a16:creationId xmlns:a16="http://schemas.microsoft.com/office/drawing/2014/main" id="{C3A98753-1B20-455C-80DC-0AF27944EDC8}"/>
              </a:ext>
            </a:extLst>
          </p:cNvPr>
          <p:cNvSpPr txBox="1"/>
          <p:nvPr/>
        </p:nvSpPr>
        <p:spPr>
          <a:xfrm>
            <a:off x="6122236" y="6069522"/>
            <a:ext cx="3156846" cy="369332"/>
          </a:xfrm>
          <a:prstGeom prst="rect">
            <a:avLst/>
          </a:prstGeom>
          <a:noFill/>
        </p:spPr>
        <p:txBody>
          <a:bodyPr wrap="square" rtlCol="0">
            <a:spAutoFit/>
          </a:bodyPr>
          <a:lstStyle/>
          <a:p>
            <a:r>
              <a:rPr lang="en-US" dirty="0"/>
              <a:t>Code: ProductSetUpdateEntity</a:t>
            </a:r>
          </a:p>
        </p:txBody>
      </p:sp>
    </p:spTree>
    <p:extLst>
      <p:ext uri="{BB962C8B-B14F-4D97-AF65-F5344CB8AC3E}">
        <p14:creationId xmlns:p14="http://schemas.microsoft.com/office/powerpoint/2010/main" val="288612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258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14080</TotalTime>
  <Words>1139</Words>
  <Application>Microsoft Office PowerPoint</Application>
  <PresentationFormat>Widescreen</PresentationFormat>
  <Paragraphs>130</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Benton Sans</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1092</cp:revision>
  <dcterms:created xsi:type="dcterms:W3CDTF">2016-07-10T03:33:26Z</dcterms:created>
  <dcterms:modified xsi:type="dcterms:W3CDTF">2021-12-21T08:21:16Z</dcterms:modified>
</cp:coreProperties>
</file>